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60" r:id="rId6"/>
    <p:sldId id="262" r:id="rId7"/>
    <p:sldId id="259" r:id="rId8"/>
    <p:sldId id="258" r:id="rId9"/>
    <p:sldId id="257" r:id="rId10"/>
    <p:sldId id="263" r:id="rId11"/>
    <p:sldId id="265" r:id="rId12"/>
    <p:sldId id="266"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C6B38-CED3-40E2-8C72-7B918B6ABF77}" v="35" dt="2023-09-30T03:35:32.644"/>
    <p1510:client id="{34C4A38C-F4A8-4E47-4E91-79A10862ADE8}" v="174" dt="2023-10-03T17:46:25.600"/>
    <p1510:client id="{4E7CFB62-5992-436B-B68E-D8490C708712}" v="6" dt="2023-09-30T02:19:49.253"/>
    <p1510:client id="{697F53E4-BF63-4F8D-A9E8-F31B621CED77}" v="4" dt="2023-09-30T03:54:18.017"/>
    <p1510:client id="{94812CDA-368D-6F78-B6EB-07CFB24F0A4A}" v="26" dt="2023-09-30T02:54:22.069"/>
    <p1510:client id="{A211B0E9-90C8-6E7F-7294-D37753288EA0}" v="248" dt="2023-10-03T20:10:59.737"/>
    <p1510:client id="{D27DD671-8286-4242-BB45-107D1FC9172E}" v="71" dt="2023-09-30T02:49:20.7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Monte_Carlo_method" TargetMode="External"/><Relationship Id="rId2" Type="http://schemas.openxmlformats.org/officeDocument/2006/relationships/hyperlink" Target="https://www.math.hkust.edu.hk/~maykwok/courses/MAFS5250/lecture%20notes/MAFS5250_Topic_5.pdf" TargetMode="External"/><Relationship Id="rId1" Type="http://schemas.openxmlformats.org/officeDocument/2006/relationships/slideLayout" Target="../slideLayouts/slideLayout2.xml"/><Relationship Id="rId6" Type="http://schemas.openxmlformats.org/officeDocument/2006/relationships/hyperlink" Target="https://rpubs.com/minnasan/monte_carlo_simulation_of_stock_market_returns" TargetMode="External"/><Relationship Id="rId5" Type="http://schemas.openxmlformats.org/officeDocument/2006/relationships/hyperlink" Target="https://bstaton1.github.io/au-r-workshop/ch4.html" TargetMode="External"/><Relationship Id="rId4" Type="http://schemas.openxmlformats.org/officeDocument/2006/relationships/hyperlink" Target="https://www.countbayesie.com/blog/2015/3/3/6-amazing-trick-with-monte-carlo-simulation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Time Laps Of City Near The Beach">
            <a:extLst>
              <a:ext uri="{FF2B5EF4-FFF2-40B4-BE49-F238E27FC236}">
                <a16:creationId xmlns:a16="http://schemas.microsoft.com/office/drawing/2014/main" id="{919E49D0-F5E7-63C9-733A-A0F14FD6DC6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7" y="10"/>
            <a:ext cx="12191999" cy="6857990"/>
          </a:xfrm>
          <a:prstGeom prst="rect">
            <a:avLst/>
          </a:prstGeom>
        </p:spPr>
      </p:pic>
      <p:sp>
        <p:nvSpPr>
          <p:cNvPr id="22" name="Rectangle 2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ea typeface="Calibri Light"/>
                <a:cs typeface="Calibri Light"/>
              </a:rPr>
              <a:t>Monte Carlo Simulation </a:t>
            </a:r>
            <a:endParaRPr lang="en-US" sz="5200">
              <a:solidFill>
                <a:srgbClr val="FFFFFF"/>
              </a:solidFill>
            </a:endParaRPr>
          </a:p>
        </p:txBody>
      </p:sp>
      <p:sp>
        <p:nvSpPr>
          <p:cNvPr id="3" name="Subtitle 2"/>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r>
              <a:rPr lang="en-US">
                <a:solidFill>
                  <a:srgbClr val="FFFFFF"/>
                </a:solidFill>
                <a:ea typeface="Calibri"/>
                <a:cs typeface="Calibri"/>
              </a:rPr>
              <a:t>NVDA &amp; ASML Stock Price – The backbone of GPUs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69283"/>
            <a:ext cx="12191998" cy="1590742"/>
          </a:xfrm>
          <a:prstGeom prst="rect">
            <a:avLst/>
          </a:prstGeom>
          <a:gradFill>
            <a:gsLst>
              <a:gs pos="0">
                <a:srgbClr val="000000"/>
              </a:gs>
              <a:gs pos="54000">
                <a:schemeClr val="accent1">
                  <a:lumMod val="50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6610" y="5269283"/>
            <a:ext cx="12208610" cy="1590742"/>
          </a:xfrm>
          <a:prstGeom prst="rect">
            <a:avLst/>
          </a:prstGeom>
          <a:gradFill>
            <a:gsLst>
              <a:gs pos="18000">
                <a:schemeClr val="accent1">
                  <a:lumMod val="75000"/>
                  <a:alpha val="0"/>
                </a:schemeClr>
              </a:gs>
              <a:gs pos="100000">
                <a:schemeClr val="accent1"/>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98694" y="5267258"/>
            <a:ext cx="4093306" cy="1590742"/>
          </a:xfrm>
          <a:prstGeom prst="rect">
            <a:avLst/>
          </a:prstGeom>
          <a:gradFill>
            <a:gsLst>
              <a:gs pos="23000">
                <a:schemeClr val="accent1">
                  <a:lumMod val="50000"/>
                  <a:alpha val="61000"/>
                </a:schemeClr>
              </a:gs>
              <a:gs pos="100000">
                <a:schemeClr val="accent1">
                  <a:lumMod val="50000"/>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9" y="5267258"/>
            <a:ext cx="12198669" cy="1131515"/>
          </a:xfrm>
          <a:prstGeom prst="rect">
            <a:avLst/>
          </a:prstGeom>
          <a:gradFill>
            <a:gsLst>
              <a:gs pos="18000">
                <a:schemeClr val="accent1">
                  <a:alpha val="0"/>
                </a:schemeClr>
              </a:gs>
              <a:gs pos="100000">
                <a:schemeClr val="accent1">
                  <a:lumMod val="60000"/>
                  <a:lumOff val="40000"/>
                  <a:alpha val="5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3FA1AAC-C1ED-4F77-BFA4-BE80FC0AC7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6607" y="5278400"/>
            <a:ext cx="7736926" cy="1590741"/>
          </a:xfrm>
          <a:prstGeom prst="rect">
            <a:avLst/>
          </a:prstGeom>
          <a:gradFill>
            <a:gsLst>
              <a:gs pos="50000">
                <a:schemeClr val="accent1">
                  <a:alpha val="0"/>
                </a:schemeClr>
              </a:gs>
              <a:gs pos="100000">
                <a:schemeClr val="accent1">
                  <a:lumMod val="75000"/>
                  <a:alpha val="41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755EDB-6481-F76C-3F1D-351B34107A40}"/>
              </a:ext>
            </a:extLst>
          </p:cNvPr>
          <p:cNvSpPr>
            <a:spLocks noGrp="1"/>
          </p:cNvSpPr>
          <p:nvPr>
            <p:ph type="title"/>
          </p:nvPr>
        </p:nvSpPr>
        <p:spPr>
          <a:xfrm>
            <a:off x="1388209" y="5554639"/>
            <a:ext cx="9654076" cy="982473"/>
          </a:xfrm>
        </p:spPr>
        <p:txBody>
          <a:bodyPr>
            <a:normAutofit/>
          </a:bodyPr>
          <a:lstStyle/>
          <a:p>
            <a:r>
              <a:rPr lang="en-US" sz="4000">
                <a:solidFill>
                  <a:srgbClr val="FFFFFF"/>
                </a:solidFill>
                <a:ea typeface="Calibri Light"/>
                <a:cs typeface="Calibri Light"/>
              </a:rPr>
              <a:t>References</a:t>
            </a:r>
            <a:endParaRPr lang="en-US" sz="4000">
              <a:solidFill>
                <a:srgbClr val="FFFFFF"/>
              </a:solidFill>
            </a:endParaRPr>
          </a:p>
        </p:txBody>
      </p:sp>
      <p:sp>
        <p:nvSpPr>
          <p:cNvPr id="3" name="Content Placeholder 2">
            <a:extLst>
              <a:ext uri="{FF2B5EF4-FFF2-40B4-BE49-F238E27FC236}">
                <a16:creationId xmlns:a16="http://schemas.microsoft.com/office/drawing/2014/main" id="{172850CC-D914-A2C8-4389-368D1C97B917}"/>
              </a:ext>
            </a:extLst>
          </p:cNvPr>
          <p:cNvSpPr>
            <a:spLocks noGrp="1"/>
          </p:cNvSpPr>
          <p:nvPr>
            <p:ph idx="1"/>
          </p:nvPr>
        </p:nvSpPr>
        <p:spPr>
          <a:xfrm>
            <a:off x="1388210" y="824249"/>
            <a:ext cx="9654076" cy="3837904"/>
          </a:xfrm>
        </p:spPr>
        <p:txBody>
          <a:bodyPr vert="horz" lIns="91440" tIns="45720" rIns="91440" bIns="45720" rtlCol="0" anchor="ctr">
            <a:normAutofit/>
          </a:bodyPr>
          <a:lstStyle/>
          <a:p>
            <a:r>
              <a:rPr lang="en-US" sz="2000">
                <a:ea typeface="Calibri"/>
                <a:cs typeface="Calibri"/>
              </a:rPr>
              <a:t>Mathematical ideas - </a:t>
            </a:r>
            <a:r>
              <a:rPr lang="en-US" sz="2000">
                <a:ea typeface="+mn-lt"/>
                <a:cs typeface="+mn-lt"/>
                <a:hlinkClick r:id="rId2"/>
              </a:rPr>
              <a:t>https://www.math.hkust.edu.hk/~maykwok/courses/MAFS5250/lecture%20notes/MAFS5250_Topic_5.pdf</a:t>
            </a:r>
            <a:endParaRPr lang="en-US" sz="2000"/>
          </a:p>
          <a:p>
            <a:r>
              <a:rPr lang="en-US" sz="2000">
                <a:ea typeface="+mn-lt"/>
                <a:cs typeface="+mn-lt"/>
              </a:rPr>
              <a:t>Financial background -https://www.investopedia.com/terms/m/montecarlosimulation.asp</a:t>
            </a:r>
          </a:p>
          <a:p>
            <a:r>
              <a:rPr lang="en-US" sz="2000">
                <a:ea typeface="+mn-lt"/>
                <a:cs typeface="+mn-lt"/>
              </a:rPr>
              <a:t>Definitions - </a:t>
            </a:r>
            <a:r>
              <a:rPr lang="en-US" sz="2000">
                <a:ea typeface="+mn-lt"/>
                <a:cs typeface="+mn-lt"/>
                <a:hlinkClick r:id="rId3"/>
              </a:rPr>
              <a:t>https://en.wikipedia.org/wiki/Monte_Carlo_method</a:t>
            </a:r>
            <a:endParaRPr lang="en-US" sz="2000">
              <a:ea typeface="+mn-lt"/>
              <a:cs typeface="+mn-lt"/>
            </a:endParaRPr>
          </a:p>
          <a:p>
            <a:r>
              <a:rPr lang="en-US" sz="2000">
                <a:ea typeface="+mn-lt"/>
                <a:cs typeface="+mn-lt"/>
              </a:rPr>
              <a:t>R codes - </a:t>
            </a:r>
            <a:r>
              <a:rPr lang="en-US" sz="2000">
                <a:ea typeface="+mn-lt"/>
                <a:cs typeface="+mn-lt"/>
                <a:hlinkClick r:id="rId4"/>
              </a:rPr>
              <a:t>https://www.countbayesie.com/blog/2015/3/3/6-amazing-trick-with-monte-carlo-simulations</a:t>
            </a:r>
            <a:endParaRPr lang="en-US" sz="2000">
              <a:ea typeface="+mn-lt"/>
              <a:cs typeface="+mn-lt"/>
            </a:endParaRPr>
          </a:p>
          <a:p>
            <a:pPr>
              <a:buFont typeface="Calibri" panose="020B0604020202020204" pitchFamily="34" charset="0"/>
              <a:buChar char="-"/>
            </a:pPr>
            <a:r>
              <a:rPr lang="en-US" sz="2000">
                <a:ea typeface="+mn-lt"/>
                <a:cs typeface="+mn-lt"/>
                <a:hlinkClick r:id="rId5"/>
              </a:rPr>
              <a:t>https://bstaton1.github.io/au-r-workshop/ch4.html</a:t>
            </a:r>
          </a:p>
          <a:p>
            <a:pPr>
              <a:buFont typeface="Calibri" panose="020B0604020202020204" pitchFamily="34" charset="0"/>
              <a:buChar char="-"/>
            </a:pPr>
            <a:r>
              <a:rPr lang="en-US" sz="2000">
                <a:ea typeface="+mn-lt"/>
                <a:cs typeface="+mn-lt"/>
                <a:hlinkClick r:id="rId6"/>
              </a:rPr>
              <a:t>https://rpubs.com/minnasan/monte_carlo_simulation_of_stock_market_returns</a:t>
            </a:r>
          </a:p>
          <a:p>
            <a:pPr>
              <a:buFont typeface="Calibri" panose="020B0604020202020204" pitchFamily="34" charset="0"/>
              <a:buChar char="-"/>
            </a:pPr>
            <a:endParaRPr lang="en-US" sz="2000">
              <a:ea typeface="+mn-lt"/>
              <a:cs typeface="+mn-lt"/>
            </a:endParaRPr>
          </a:p>
          <a:p>
            <a:endParaRPr lang="en-US" sz="2000">
              <a:ea typeface="+mn-lt"/>
              <a:cs typeface="+mn-lt"/>
            </a:endParaRPr>
          </a:p>
        </p:txBody>
      </p:sp>
    </p:spTree>
    <p:extLst>
      <p:ext uri="{BB962C8B-B14F-4D97-AF65-F5344CB8AC3E}">
        <p14:creationId xmlns:p14="http://schemas.microsoft.com/office/powerpoint/2010/main" val="4162021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368F79A3-FD55-745D-4057-9012795E4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3" cy="2743200"/>
          </a:xfrm>
          <a:prstGeom prst="rect">
            <a:avLst/>
          </a:prstGeom>
          <a:ln>
            <a:noFill/>
          </a:ln>
          <a:effectLst>
            <a:outerShdw blurRad="228600" dist="1143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BB9667E-F78F-6A3E-21EF-85490757204F}"/>
              </a:ext>
            </a:extLst>
          </p:cNvPr>
          <p:cNvSpPr>
            <a:spLocks noGrp="1"/>
          </p:cNvSpPr>
          <p:nvPr>
            <p:ph type="title"/>
          </p:nvPr>
        </p:nvSpPr>
        <p:spPr>
          <a:xfrm>
            <a:off x="761801" y="425997"/>
            <a:ext cx="5334199" cy="1883391"/>
          </a:xfrm>
        </p:spPr>
        <p:txBody>
          <a:bodyPr>
            <a:normAutofit/>
          </a:bodyPr>
          <a:lstStyle/>
          <a:p>
            <a:r>
              <a:rPr lang="en-US" sz="4000" dirty="0">
                <a:ea typeface="Calibri Light"/>
                <a:cs typeface="Calibri Light"/>
              </a:rPr>
              <a:t>Market Research?</a:t>
            </a:r>
            <a:endParaRPr lang="en-US" sz="4000" dirty="0"/>
          </a:p>
        </p:txBody>
      </p:sp>
      <p:sp>
        <p:nvSpPr>
          <p:cNvPr id="3" name="Content Placeholder 2">
            <a:extLst>
              <a:ext uri="{FF2B5EF4-FFF2-40B4-BE49-F238E27FC236}">
                <a16:creationId xmlns:a16="http://schemas.microsoft.com/office/drawing/2014/main" id="{09B08E0D-7B32-194E-82E1-ADD133200374}"/>
              </a:ext>
            </a:extLst>
          </p:cNvPr>
          <p:cNvSpPr>
            <a:spLocks noGrp="1"/>
          </p:cNvSpPr>
          <p:nvPr>
            <p:ph idx="1"/>
          </p:nvPr>
        </p:nvSpPr>
        <p:spPr>
          <a:xfrm>
            <a:off x="761801" y="3306565"/>
            <a:ext cx="5334199" cy="2980254"/>
          </a:xfrm>
        </p:spPr>
        <p:txBody>
          <a:bodyPr vert="horz" lIns="91440" tIns="45720" rIns="91440" bIns="45720" rtlCol="0" anchor="ctr">
            <a:normAutofit/>
          </a:bodyPr>
          <a:lstStyle/>
          <a:p>
            <a:r>
              <a:rPr lang="en-US" sz="1100">
                <a:ea typeface="Calibri"/>
                <a:cs typeface="Calibri"/>
              </a:rPr>
              <a:t>The global GPU market is expected to grow at a compound annual growth rate (CAGR) of 33.5% from 2022 to 2030. This growth is due to rising demand for scientific simulations, data analytics, and artificial intelligence. </a:t>
            </a:r>
          </a:p>
          <a:p>
            <a:r>
              <a:rPr lang="en-US" sz="1100">
                <a:ea typeface="Calibri"/>
                <a:cs typeface="Calibri"/>
              </a:rPr>
              <a:t> The GPU market was worth more than $40 billion in 2022 and is expected to reach $40,093.24 million by 2028. </a:t>
            </a:r>
            <a:endParaRPr lang="en-US" sz="1100"/>
          </a:p>
          <a:p>
            <a:r>
              <a:rPr lang="en-US" sz="1100">
                <a:ea typeface="Calibri"/>
                <a:cs typeface="Calibri"/>
              </a:rPr>
              <a:t> The rapid penetration of big data technology is expected to complement the industry expansion. </a:t>
            </a:r>
            <a:endParaRPr lang="en-US" sz="1100"/>
          </a:p>
          <a:p>
            <a:r>
              <a:rPr lang="en-US" sz="1100">
                <a:ea typeface="Calibri"/>
                <a:cs typeface="Calibri"/>
              </a:rPr>
              <a:t>The GPU shortage has been caused by cryptocurrency mining, which reached critical levels in 2020. Disruptions to manufacturing, such as the coronavirus disrupting the manufacturing process, also contributed to the shortage. </a:t>
            </a:r>
            <a:endParaRPr lang="en-US" sz="1100"/>
          </a:p>
          <a:p>
            <a:r>
              <a:rPr lang="en-US" sz="1100">
                <a:ea typeface="Calibri"/>
                <a:cs typeface="Calibri"/>
              </a:rPr>
              <a:t>Nvidia is seeing a huge surge in demand for its chips due to the explosion in artificial intelligence (AI) tools like ChatGPT. AMD is aiming to catch up to Nvidia in the AI GPU market.</a:t>
            </a:r>
            <a:endParaRPr lang="en-US" sz="1100"/>
          </a:p>
          <a:p>
            <a:endParaRPr lang="en-US" sz="1100">
              <a:ea typeface="Calibri"/>
              <a:cs typeface="Calibri"/>
            </a:endParaRPr>
          </a:p>
        </p:txBody>
      </p:sp>
      <p:pic>
        <p:nvPicPr>
          <p:cNvPr id="7" name="Picture 6" descr="Stock exchange numbers">
            <a:extLst>
              <a:ext uri="{FF2B5EF4-FFF2-40B4-BE49-F238E27FC236}">
                <a16:creationId xmlns:a16="http://schemas.microsoft.com/office/drawing/2014/main" id="{29CD7FC1-C3DE-1005-5841-9009423DCF17}"/>
              </a:ext>
            </a:extLst>
          </p:cNvPr>
          <p:cNvPicPr>
            <a:picLocks noChangeAspect="1"/>
          </p:cNvPicPr>
          <p:nvPr/>
        </p:nvPicPr>
        <p:blipFill rotWithShape="1">
          <a:blip r:embed="rId2"/>
          <a:srcRect l="5494" r="7234" b="1"/>
          <a:stretch/>
        </p:blipFill>
        <p:spPr>
          <a:xfrm>
            <a:off x="6781801" y="2727729"/>
            <a:ext cx="5410192" cy="4137927"/>
          </a:xfrm>
          <a:prstGeom prst="rect">
            <a:avLst/>
          </a:prstGeom>
        </p:spPr>
      </p:pic>
      <p:pic>
        <p:nvPicPr>
          <p:cNvPr id="4" name="Picture 3" descr="Interior of a laptop computer motherboard">
            <a:extLst>
              <a:ext uri="{FF2B5EF4-FFF2-40B4-BE49-F238E27FC236}">
                <a16:creationId xmlns:a16="http://schemas.microsoft.com/office/drawing/2014/main" id="{69436AC9-1F2C-E814-C739-43545CB219A9}"/>
              </a:ext>
            </a:extLst>
          </p:cNvPr>
          <p:cNvPicPr>
            <a:picLocks noChangeAspect="1"/>
          </p:cNvPicPr>
          <p:nvPr/>
        </p:nvPicPr>
        <p:blipFill rotWithShape="1">
          <a:blip r:embed="rId3"/>
          <a:srcRect t="9587" r="-4" b="16330"/>
          <a:stretch/>
        </p:blipFill>
        <p:spPr>
          <a:xfrm>
            <a:off x="6781801" y="10"/>
            <a:ext cx="5410192" cy="2735375"/>
          </a:xfrm>
          <a:prstGeom prst="rect">
            <a:avLst/>
          </a:prstGeom>
          <a:effectLst>
            <a:outerShdw blurRad="254000" dist="190500" dir="5580000" sx="90000" sy="90000" algn="ctr" rotWithShape="0">
              <a:srgbClr val="000000">
                <a:alpha val="25000"/>
              </a:srgbClr>
            </a:outerShdw>
          </a:effectLst>
        </p:spPr>
      </p:pic>
    </p:spTree>
    <p:extLst>
      <p:ext uri="{BB962C8B-B14F-4D97-AF65-F5344CB8AC3E}">
        <p14:creationId xmlns:p14="http://schemas.microsoft.com/office/powerpoint/2010/main" val="2378777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ce and pins on a board game">
            <a:extLst>
              <a:ext uri="{FF2B5EF4-FFF2-40B4-BE49-F238E27FC236}">
                <a16:creationId xmlns:a16="http://schemas.microsoft.com/office/drawing/2014/main" id="{870D5C38-14FA-0C38-3A59-07E47FE478C5}"/>
              </a:ext>
            </a:extLst>
          </p:cNvPr>
          <p:cNvPicPr>
            <a:picLocks noChangeAspect="1"/>
          </p:cNvPicPr>
          <p:nvPr/>
        </p:nvPicPr>
        <p:blipFill rotWithShape="1">
          <a:blip r:embed="rId2"/>
          <a:srcRect l="10100" r="30851" b="-5"/>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1C86E7-85ED-0964-C5E6-DDC73A9E92DB}"/>
              </a:ext>
            </a:extLst>
          </p:cNvPr>
          <p:cNvSpPr>
            <a:spLocks noGrp="1"/>
          </p:cNvSpPr>
          <p:nvPr>
            <p:ph type="title"/>
          </p:nvPr>
        </p:nvSpPr>
        <p:spPr>
          <a:xfrm>
            <a:off x="761801" y="328512"/>
            <a:ext cx="4778387" cy="1628970"/>
          </a:xfrm>
        </p:spPr>
        <p:txBody>
          <a:bodyPr anchor="ctr">
            <a:normAutofit/>
          </a:bodyPr>
          <a:lstStyle/>
          <a:p>
            <a:r>
              <a:rPr lang="en-US" sz="4000">
                <a:ea typeface="Calibri Light"/>
                <a:cs typeface="Calibri Light"/>
              </a:rPr>
              <a:t>Why Monte Carlo?</a:t>
            </a:r>
            <a:endParaRPr lang="en-US" sz="4000"/>
          </a:p>
        </p:txBody>
      </p:sp>
      <p:sp>
        <p:nvSpPr>
          <p:cNvPr id="3" name="Content Placeholder 2">
            <a:extLst>
              <a:ext uri="{FF2B5EF4-FFF2-40B4-BE49-F238E27FC236}">
                <a16:creationId xmlns:a16="http://schemas.microsoft.com/office/drawing/2014/main" id="{BBAFA2A1-6EFC-AF71-0955-05EE66E6054D}"/>
              </a:ext>
            </a:extLst>
          </p:cNvPr>
          <p:cNvSpPr>
            <a:spLocks noGrp="1"/>
          </p:cNvSpPr>
          <p:nvPr>
            <p:ph idx="1"/>
          </p:nvPr>
        </p:nvSpPr>
        <p:spPr>
          <a:xfrm>
            <a:off x="761801" y="2884929"/>
            <a:ext cx="4659756" cy="3374137"/>
          </a:xfrm>
        </p:spPr>
        <p:txBody>
          <a:bodyPr vert="horz" lIns="91440" tIns="45720" rIns="91440" bIns="45720" rtlCol="0" anchor="ctr">
            <a:normAutofit/>
          </a:bodyPr>
          <a:lstStyle/>
          <a:p>
            <a:r>
              <a:rPr lang="en-US" sz="2000" dirty="0">
                <a:ea typeface="+mn-lt"/>
                <a:cs typeface="+mn-lt"/>
              </a:rPr>
              <a:t>Monte Carlo simulations are like playing out every possible scenario in a game of chance to see what could happen. Imagine you're trying to predict the weather. You can't say for sure if it will rain tomorrow, but you can guess the likelihood based on various factors like humidity, wind speed, and so on. Named after a famous casino, this method helps us deal with the unknown and make educated guesses about future events.</a:t>
            </a:r>
            <a:endParaRPr lang="en-US" sz="2000" dirty="0"/>
          </a:p>
        </p:txBody>
      </p:sp>
    </p:spTree>
    <p:extLst>
      <p:ext uri="{BB962C8B-B14F-4D97-AF65-F5344CB8AC3E}">
        <p14:creationId xmlns:p14="http://schemas.microsoft.com/office/powerpoint/2010/main" val="2134543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7" name="Picture 16" descr="Angled shot of pen on a graph">
            <a:extLst>
              <a:ext uri="{FF2B5EF4-FFF2-40B4-BE49-F238E27FC236}">
                <a16:creationId xmlns:a16="http://schemas.microsoft.com/office/drawing/2014/main" id="{934CC665-A850-2103-440F-2A0A0D7E5B8E}"/>
              </a:ext>
            </a:extLst>
          </p:cNvPr>
          <p:cNvPicPr>
            <a:picLocks noChangeAspect="1"/>
          </p:cNvPicPr>
          <p:nvPr/>
        </p:nvPicPr>
        <p:blipFill rotWithShape="1">
          <a:blip r:embed="rId2">
            <a:alphaModFix amt="60000"/>
          </a:blip>
          <a:srcRect t="5390" r="-2" b="10213"/>
          <a:stretch/>
        </p:blipFill>
        <p:spPr>
          <a:xfrm>
            <a:off x="-1" y="10"/>
            <a:ext cx="12192001" cy="6857990"/>
          </a:xfrm>
          <a:prstGeom prst="rect">
            <a:avLst/>
          </a:prstGeom>
        </p:spPr>
      </p:pic>
      <p:sp>
        <p:nvSpPr>
          <p:cNvPr id="2" name="Title 1">
            <a:extLst>
              <a:ext uri="{FF2B5EF4-FFF2-40B4-BE49-F238E27FC236}">
                <a16:creationId xmlns:a16="http://schemas.microsoft.com/office/drawing/2014/main" id="{B0CE573D-7E22-C7E4-C776-549A61B40851}"/>
              </a:ext>
            </a:extLst>
          </p:cNvPr>
          <p:cNvSpPr>
            <a:spLocks noGrp="1"/>
          </p:cNvSpPr>
          <p:nvPr>
            <p:ph type="title"/>
          </p:nvPr>
        </p:nvSpPr>
        <p:spPr>
          <a:xfrm>
            <a:off x="838199" y="557189"/>
            <a:ext cx="5155263" cy="5571899"/>
          </a:xfrm>
        </p:spPr>
        <p:txBody>
          <a:bodyPr>
            <a:normAutofit/>
          </a:bodyPr>
          <a:lstStyle/>
          <a:p>
            <a:r>
              <a:rPr lang="en-US">
                <a:solidFill>
                  <a:srgbClr val="FFFFFF"/>
                </a:solidFill>
                <a:ea typeface="Calibri Light"/>
                <a:cs typeface="Calibri Light"/>
              </a:rPr>
              <a:t>Proposed Research Questions</a:t>
            </a:r>
            <a:endParaRPr lang="en-US">
              <a:solidFill>
                <a:srgbClr val="FFFFFF"/>
              </a:solidFill>
            </a:endParaRPr>
          </a:p>
        </p:txBody>
      </p:sp>
      <p:sp>
        <p:nvSpPr>
          <p:cNvPr id="3" name="Content Placeholder 2">
            <a:extLst>
              <a:ext uri="{FF2B5EF4-FFF2-40B4-BE49-F238E27FC236}">
                <a16:creationId xmlns:a16="http://schemas.microsoft.com/office/drawing/2014/main" id="{2700513E-DB91-638B-E88A-89490563E33D}"/>
              </a:ext>
            </a:extLst>
          </p:cNvPr>
          <p:cNvSpPr>
            <a:spLocks noGrp="1"/>
          </p:cNvSpPr>
          <p:nvPr>
            <p:ph idx="1"/>
          </p:nvPr>
        </p:nvSpPr>
        <p:spPr>
          <a:xfrm>
            <a:off x="6195375" y="557189"/>
            <a:ext cx="5158424" cy="5571899"/>
          </a:xfrm>
        </p:spPr>
        <p:txBody>
          <a:bodyPr vert="horz" lIns="91440" tIns="45720" rIns="91440" bIns="45720" rtlCol="0" anchor="ctr">
            <a:normAutofit/>
          </a:bodyPr>
          <a:lstStyle/>
          <a:p>
            <a:r>
              <a:rPr lang="en-US" sz="2000">
                <a:solidFill>
                  <a:srgbClr val="FFFFFF"/>
                </a:solidFill>
                <a:ea typeface="+mn-lt"/>
                <a:cs typeface="+mn-lt"/>
              </a:rPr>
              <a:t>I. What is the expected stock price trajectory for NVDA and ASML over a specified time horizon?</a:t>
            </a:r>
            <a:endParaRPr lang="en-US" sz="2000">
              <a:solidFill>
                <a:srgbClr val="FFFFFF"/>
              </a:solidFill>
              <a:ea typeface="Calibri" panose="020F0502020204030204"/>
              <a:cs typeface="Calibri" panose="020F0502020204030204"/>
            </a:endParaRPr>
          </a:p>
          <a:p>
            <a:r>
              <a:rPr lang="en-US" sz="2000">
                <a:solidFill>
                  <a:srgbClr val="FFFFFF"/>
                </a:solidFill>
                <a:ea typeface="+mn-lt"/>
                <a:cs typeface="+mn-lt"/>
              </a:rPr>
              <a:t>II. How do the risk profiles of NVDA and ASML compare, as measured by metrics such as Value at Risk (VaR) and Conditional Value at Risk (CVaR)?</a:t>
            </a:r>
            <a:endParaRPr lang="en-US" sz="2000">
              <a:solidFill>
                <a:srgbClr val="FFFFFF"/>
              </a:solidFill>
            </a:endParaRPr>
          </a:p>
          <a:p>
            <a:r>
              <a:rPr lang="en-US" sz="2000">
                <a:solidFill>
                  <a:srgbClr val="FFFFFF"/>
                </a:solidFill>
                <a:ea typeface="+mn-lt"/>
                <a:cs typeface="+mn-lt"/>
              </a:rPr>
              <a:t>III. Can Monte Carlo simulations provide actionable insights for portfolio diversification involving NVDA and ASML stocks?</a:t>
            </a:r>
            <a:endParaRPr lang="en-US" sz="2000">
              <a:solidFill>
                <a:srgbClr val="FFFFFF"/>
              </a:solidFill>
            </a:endParaRPr>
          </a:p>
          <a:p>
            <a:pPr marL="0" indent="0">
              <a:buNone/>
            </a:pPr>
            <a:endParaRPr lang="en-US" sz="2000">
              <a:solidFill>
                <a:srgbClr val="FFFFFF"/>
              </a:solidFill>
              <a:ea typeface="Calibri"/>
              <a:cs typeface="Calibri"/>
            </a:endParaRPr>
          </a:p>
        </p:txBody>
      </p:sp>
    </p:spTree>
    <p:extLst>
      <p:ext uri="{BB962C8B-B14F-4D97-AF65-F5344CB8AC3E}">
        <p14:creationId xmlns:p14="http://schemas.microsoft.com/office/powerpoint/2010/main" val="746246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AE2DD5-7D72-83DC-089B-7584A34AA235}"/>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ea typeface="Calibri Light"/>
                <a:cs typeface="Calibri Light"/>
              </a:rPr>
              <a:t>Mathematical Framework &amp; Motivation</a:t>
            </a:r>
            <a:endParaRPr lang="en-US" sz="4000">
              <a:solidFill>
                <a:srgbClr val="FFFFFF"/>
              </a:solidFill>
            </a:endParaRPr>
          </a:p>
        </p:txBody>
      </p:sp>
      <p:sp>
        <p:nvSpPr>
          <p:cNvPr id="3" name="Content Placeholder 2">
            <a:extLst>
              <a:ext uri="{FF2B5EF4-FFF2-40B4-BE49-F238E27FC236}">
                <a16:creationId xmlns:a16="http://schemas.microsoft.com/office/drawing/2014/main" id="{79BB99BD-2843-1C0B-9584-A2C3DD9A2926}"/>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514350" indent="-514350">
              <a:buAutoNum type="romanLcPeriod"/>
            </a:pPr>
            <a:r>
              <a:rPr lang="en-US" sz="1700">
                <a:ea typeface="Calibri"/>
                <a:cs typeface="Calibri"/>
              </a:rPr>
              <a:t>Simulate Sample Paths:</a:t>
            </a:r>
          </a:p>
          <a:p>
            <a:pPr marL="514350" indent="-514350"/>
            <a:r>
              <a:rPr lang="en-US" sz="1700">
                <a:ea typeface="Calibri"/>
                <a:cs typeface="Calibri"/>
              </a:rPr>
              <a:t>Imagine you're watching the prices of certain items (like houses or stocks) and how they change over time. We create a pretend or "simulated" version of this scenario to see how these prices might change in the future, based on certain assumptions.</a:t>
            </a:r>
          </a:p>
          <a:p>
            <a:pPr marL="0" indent="0">
              <a:buNone/>
            </a:pPr>
            <a:r>
              <a:rPr lang="en-US" sz="1700">
                <a:ea typeface="Calibri"/>
                <a:cs typeface="Calibri"/>
              </a:rPr>
              <a:t>ii.     Evaluate Discounted Cash Flows:</a:t>
            </a:r>
          </a:p>
          <a:p>
            <a:pPr marL="514350" indent="-514350"/>
            <a:r>
              <a:rPr lang="en-US" sz="1700">
                <a:ea typeface="Calibri"/>
                <a:cs typeface="Calibri"/>
              </a:rPr>
              <a:t>Now, think about the money you could make or spend on these items in the future. The value of money changes over time due to things like inflation or interest rates. So, we adjust the future money amounts to reflect what they are worth today. We do this for each simulated scenario from step 1.</a:t>
            </a:r>
          </a:p>
          <a:p>
            <a:pPr marL="0" indent="0">
              <a:buNone/>
            </a:pPr>
            <a:r>
              <a:rPr lang="en-US" sz="1700">
                <a:ea typeface="Calibri"/>
                <a:cs typeface="Calibri"/>
              </a:rPr>
              <a:t>iii.    Take the Sample Average:</a:t>
            </a:r>
          </a:p>
          <a:p>
            <a:pPr marL="514350" indent="-514350"/>
            <a:r>
              <a:rPr lang="en-US" sz="1700">
                <a:ea typeface="Calibri"/>
                <a:cs typeface="Calibri"/>
              </a:rPr>
              <a:t>Finally, we look at all the adjusted money amounts from all the simulated scenarios and find the average. This gives us an idea of what the money related to these items could be worth on average, in today's terms, across many possible future scenarios.</a:t>
            </a:r>
          </a:p>
          <a:p>
            <a:pPr marL="514350" indent="-514350">
              <a:buAutoNum type="romanLcPeriod"/>
            </a:pPr>
            <a:endParaRPr lang="en-US" sz="1700">
              <a:ea typeface="Calibri"/>
              <a:cs typeface="Calibri"/>
            </a:endParaRPr>
          </a:p>
        </p:txBody>
      </p:sp>
    </p:spTree>
    <p:extLst>
      <p:ext uri="{BB962C8B-B14F-4D97-AF65-F5344CB8AC3E}">
        <p14:creationId xmlns:p14="http://schemas.microsoft.com/office/powerpoint/2010/main" val="148216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F695F69-7001-421E-98A8-E74156934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blocks and networks technology background">
            <a:extLst>
              <a:ext uri="{FF2B5EF4-FFF2-40B4-BE49-F238E27FC236}">
                <a16:creationId xmlns:a16="http://schemas.microsoft.com/office/drawing/2014/main" id="{0D5DEE3D-55C2-E92F-19CA-6939A7F578A6}"/>
              </a:ext>
            </a:extLst>
          </p:cNvPr>
          <p:cNvPicPr>
            <a:picLocks noChangeAspect="1"/>
          </p:cNvPicPr>
          <p:nvPr/>
        </p:nvPicPr>
        <p:blipFill rotWithShape="1">
          <a:blip r:embed="rId2"/>
          <a:srcRect l="8659" r="41563"/>
          <a:stretch/>
        </p:blipFill>
        <p:spPr>
          <a:xfrm>
            <a:off x="6096010" y="10"/>
            <a:ext cx="6095999" cy="6857990"/>
          </a:xfrm>
          <a:custGeom>
            <a:avLst/>
            <a:gdLst/>
            <a:ahLst/>
            <a:cxnLst/>
            <a:rect l="l" t="t" r="r" b="b"/>
            <a:pathLst>
              <a:path w="6095999" h="6858000">
                <a:moveTo>
                  <a:pt x="0" y="0"/>
                </a:moveTo>
                <a:lnTo>
                  <a:pt x="6095999" y="0"/>
                </a:lnTo>
                <a:lnTo>
                  <a:pt x="6095999" y="6858000"/>
                </a:lnTo>
                <a:lnTo>
                  <a:pt x="0" y="6858000"/>
                </a:lnTo>
                <a:lnTo>
                  <a:pt x="0" y="6857999"/>
                </a:lnTo>
                <a:lnTo>
                  <a:pt x="4220980" y="6857999"/>
                </a:lnTo>
                <a:lnTo>
                  <a:pt x="4213164" y="6851010"/>
                </a:lnTo>
                <a:cubicBezTo>
                  <a:pt x="4181666" y="6825777"/>
                  <a:pt x="4066661" y="6744343"/>
                  <a:pt x="4062999" y="6737842"/>
                </a:cubicBezTo>
                <a:cubicBezTo>
                  <a:pt x="4024279" y="6693220"/>
                  <a:pt x="4060463" y="6731339"/>
                  <a:pt x="3994350" y="6686435"/>
                </a:cubicBezTo>
                <a:cubicBezTo>
                  <a:pt x="3947033" y="6670674"/>
                  <a:pt x="3899856" y="6566625"/>
                  <a:pt x="3859426" y="6512643"/>
                </a:cubicBezTo>
                <a:cubicBezTo>
                  <a:pt x="3843619" y="6494605"/>
                  <a:pt x="3819111" y="6476220"/>
                  <a:pt x="3795266" y="6469055"/>
                </a:cubicBezTo>
                <a:cubicBezTo>
                  <a:pt x="3772240" y="6479507"/>
                  <a:pt x="3769424" y="6446115"/>
                  <a:pt x="3752228" y="6440526"/>
                </a:cubicBezTo>
                <a:cubicBezTo>
                  <a:pt x="3742060" y="6447641"/>
                  <a:pt x="3719048" y="6424775"/>
                  <a:pt x="3716355" y="6414007"/>
                </a:cubicBezTo>
                <a:cubicBezTo>
                  <a:pt x="3729286" y="6392352"/>
                  <a:pt x="3629924" y="6387100"/>
                  <a:pt x="3629916" y="6370687"/>
                </a:cubicBezTo>
                <a:cubicBezTo>
                  <a:pt x="3600280" y="6362353"/>
                  <a:pt x="3495200" y="6368444"/>
                  <a:pt x="3479034" y="6339494"/>
                </a:cubicBezTo>
                <a:cubicBezTo>
                  <a:pt x="3420435" y="6317314"/>
                  <a:pt x="3345614" y="6290932"/>
                  <a:pt x="3319627" y="6285893"/>
                </a:cubicBezTo>
                <a:cubicBezTo>
                  <a:pt x="3282294" y="6327705"/>
                  <a:pt x="3185936" y="6185255"/>
                  <a:pt x="3075494" y="6164273"/>
                </a:cubicBezTo>
                <a:cubicBezTo>
                  <a:pt x="3059427" y="6166243"/>
                  <a:pt x="3051440" y="6164859"/>
                  <a:pt x="3050019" y="6153683"/>
                </a:cubicBezTo>
                <a:cubicBezTo>
                  <a:pt x="3016030" y="6146243"/>
                  <a:pt x="2991340" y="6114870"/>
                  <a:pt x="2963636" y="6123708"/>
                </a:cubicBezTo>
                <a:cubicBezTo>
                  <a:pt x="2928425" y="6105855"/>
                  <a:pt x="2947049" y="6092097"/>
                  <a:pt x="2914912" y="6078439"/>
                </a:cubicBezTo>
                <a:lnTo>
                  <a:pt x="2770812" y="6041758"/>
                </a:lnTo>
                <a:cubicBezTo>
                  <a:pt x="2750466" y="6034724"/>
                  <a:pt x="2729222" y="6014032"/>
                  <a:pt x="2708585" y="6007728"/>
                </a:cubicBezTo>
                <a:lnTo>
                  <a:pt x="2687072" y="6003931"/>
                </a:lnTo>
                <a:lnTo>
                  <a:pt x="2674457" y="5991515"/>
                </a:lnTo>
                <a:cubicBezTo>
                  <a:pt x="2668773" y="5988707"/>
                  <a:pt x="2661696" y="5988167"/>
                  <a:pt x="2652298" y="5991525"/>
                </a:cubicBezTo>
                <a:cubicBezTo>
                  <a:pt x="2634345" y="5986939"/>
                  <a:pt x="2583809" y="5969299"/>
                  <a:pt x="2566743" y="5963996"/>
                </a:cubicBezTo>
                <a:lnTo>
                  <a:pt x="2549903" y="5959709"/>
                </a:lnTo>
                <a:lnTo>
                  <a:pt x="2542177" y="5951723"/>
                </a:lnTo>
                <a:cubicBezTo>
                  <a:pt x="2529898" y="5945994"/>
                  <a:pt x="2498812" y="5935402"/>
                  <a:pt x="2476225" y="5925338"/>
                </a:cubicBezTo>
                <a:cubicBezTo>
                  <a:pt x="2457810" y="5911056"/>
                  <a:pt x="2433846" y="5899348"/>
                  <a:pt x="2406656" y="5891344"/>
                </a:cubicBezTo>
                <a:cubicBezTo>
                  <a:pt x="2400991" y="5896275"/>
                  <a:pt x="2393612" y="5885783"/>
                  <a:pt x="2389160" y="5883030"/>
                </a:cubicBezTo>
                <a:cubicBezTo>
                  <a:pt x="2387458" y="5886701"/>
                  <a:pt x="2375233" y="5885881"/>
                  <a:pt x="2372540" y="5881920"/>
                </a:cubicBezTo>
                <a:cubicBezTo>
                  <a:pt x="2293168" y="5849488"/>
                  <a:pt x="2325743" y="5894734"/>
                  <a:pt x="2283811" y="5862541"/>
                </a:cubicBezTo>
                <a:cubicBezTo>
                  <a:pt x="2275730" y="5859531"/>
                  <a:pt x="2268484" y="5859925"/>
                  <a:pt x="2261759" y="5861764"/>
                </a:cubicBezTo>
                <a:lnTo>
                  <a:pt x="2219265" y="5849327"/>
                </a:lnTo>
                <a:cubicBezTo>
                  <a:pt x="2203078" y="5842651"/>
                  <a:pt x="2185672" y="5837119"/>
                  <a:pt x="2167456" y="5832891"/>
                </a:cubicBezTo>
                <a:cubicBezTo>
                  <a:pt x="2161387" y="5839963"/>
                  <a:pt x="2149583" y="5826532"/>
                  <a:pt x="2143288" y="5823218"/>
                </a:cubicBezTo>
                <a:cubicBezTo>
                  <a:pt x="2141966" y="5828274"/>
                  <a:pt x="2126227" y="5828196"/>
                  <a:pt x="2121889" y="5823116"/>
                </a:cubicBezTo>
                <a:cubicBezTo>
                  <a:pt x="2013448" y="5786297"/>
                  <a:pt x="2065303" y="5844161"/>
                  <a:pt x="2004548" y="5804552"/>
                </a:cubicBezTo>
                <a:cubicBezTo>
                  <a:pt x="1993575" y="5801194"/>
                  <a:pt x="1984449" y="5802325"/>
                  <a:pt x="1976317" y="5805346"/>
                </a:cubicBezTo>
                <a:lnTo>
                  <a:pt x="1960968" y="5813703"/>
                </a:lnTo>
                <a:lnTo>
                  <a:pt x="1951886" y="5808313"/>
                </a:lnTo>
                <a:cubicBezTo>
                  <a:pt x="1914205" y="5801767"/>
                  <a:pt x="1900427" y="5810657"/>
                  <a:pt x="1881129" y="5796205"/>
                </a:cubicBezTo>
                <a:cubicBezTo>
                  <a:pt x="1847467" y="5788576"/>
                  <a:pt x="1808824" y="5783942"/>
                  <a:pt x="1778393" y="5776687"/>
                </a:cubicBezTo>
                <a:cubicBezTo>
                  <a:pt x="1764338" y="5756704"/>
                  <a:pt x="1721542" y="5761928"/>
                  <a:pt x="1698544" y="5752677"/>
                </a:cubicBezTo>
                <a:cubicBezTo>
                  <a:pt x="1688689" y="5744367"/>
                  <a:pt x="1680710" y="5741898"/>
                  <a:pt x="1667763" y="5746936"/>
                </a:cubicBezTo>
                <a:cubicBezTo>
                  <a:pt x="1622782" y="5706970"/>
                  <a:pt x="1636232" y="5740258"/>
                  <a:pt x="1589890" y="5720079"/>
                </a:cubicBezTo>
                <a:cubicBezTo>
                  <a:pt x="1550522" y="5700408"/>
                  <a:pt x="1504390" y="5684235"/>
                  <a:pt x="1470745" y="5647268"/>
                </a:cubicBezTo>
                <a:cubicBezTo>
                  <a:pt x="1465307" y="5637473"/>
                  <a:pt x="1447590" y="5631171"/>
                  <a:pt x="1431171" y="5633192"/>
                </a:cubicBezTo>
                <a:cubicBezTo>
                  <a:pt x="1428344" y="5633540"/>
                  <a:pt x="1425665" y="5634127"/>
                  <a:pt x="1423215" y="5634934"/>
                </a:cubicBezTo>
                <a:cubicBezTo>
                  <a:pt x="1404063" y="5609561"/>
                  <a:pt x="1384477" y="5616951"/>
                  <a:pt x="1377158" y="5600720"/>
                </a:cubicBezTo>
                <a:cubicBezTo>
                  <a:pt x="1337416" y="5587406"/>
                  <a:pt x="1299119" y="5594952"/>
                  <a:pt x="1292001" y="5580595"/>
                </a:cubicBezTo>
                <a:cubicBezTo>
                  <a:pt x="1270404" y="5577445"/>
                  <a:pt x="1236263" y="5586393"/>
                  <a:pt x="1224877" y="5570207"/>
                </a:cubicBezTo>
                <a:cubicBezTo>
                  <a:pt x="1218892" y="5580643"/>
                  <a:pt x="1203320" y="5557444"/>
                  <a:pt x="1188481" y="5562311"/>
                </a:cubicBezTo>
                <a:cubicBezTo>
                  <a:pt x="1177571" y="5566931"/>
                  <a:pt x="1170302" y="5560971"/>
                  <a:pt x="1160620" y="5558862"/>
                </a:cubicBezTo>
                <a:cubicBezTo>
                  <a:pt x="1146504" y="5561577"/>
                  <a:pt x="1106544" y="5545833"/>
                  <a:pt x="1097113" y="5537725"/>
                </a:cubicBezTo>
                <a:cubicBezTo>
                  <a:pt x="1076260" y="5511528"/>
                  <a:pt x="1012618" y="5517876"/>
                  <a:pt x="994944" y="5497522"/>
                </a:cubicBezTo>
                <a:cubicBezTo>
                  <a:pt x="987638" y="5493756"/>
                  <a:pt x="980141" y="5491480"/>
                  <a:pt x="972567" y="5490138"/>
                </a:cubicBezTo>
                <a:lnTo>
                  <a:pt x="927036" y="5488921"/>
                </a:lnTo>
                <a:lnTo>
                  <a:pt x="905198" y="5488488"/>
                </a:lnTo>
                <a:cubicBezTo>
                  <a:pt x="920127" y="5466532"/>
                  <a:pt x="847550" y="5479119"/>
                  <a:pt x="871473" y="5463326"/>
                </a:cubicBezTo>
                <a:cubicBezTo>
                  <a:pt x="835241" y="5455796"/>
                  <a:pt x="824844" y="5441869"/>
                  <a:pt x="787335" y="5431076"/>
                </a:cubicBezTo>
                <a:lnTo>
                  <a:pt x="646418" y="5398569"/>
                </a:lnTo>
                <a:cubicBezTo>
                  <a:pt x="594533" y="5378172"/>
                  <a:pt x="569175" y="5376706"/>
                  <a:pt x="522316" y="5365133"/>
                </a:cubicBezTo>
                <a:cubicBezTo>
                  <a:pt x="485699" y="5316148"/>
                  <a:pt x="451396" y="5327743"/>
                  <a:pt x="425051" y="5295085"/>
                </a:cubicBezTo>
                <a:cubicBezTo>
                  <a:pt x="373115" y="5280721"/>
                  <a:pt x="376598" y="5265782"/>
                  <a:pt x="318461" y="5265657"/>
                </a:cubicBezTo>
                <a:lnTo>
                  <a:pt x="266536" y="5232252"/>
                </a:lnTo>
                <a:cubicBezTo>
                  <a:pt x="254867" y="5225616"/>
                  <a:pt x="251642" y="5227516"/>
                  <a:pt x="248444" y="5225838"/>
                </a:cubicBezTo>
                <a:lnTo>
                  <a:pt x="247345" y="5222181"/>
                </a:lnTo>
                <a:lnTo>
                  <a:pt x="237345" y="5217023"/>
                </a:lnTo>
                <a:lnTo>
                  <a:pt x="219603" y="5204977"/>
                </a:lnTo>
                <a:lnTo>
                  <a:pt x="214443" y="5204489"/>
                </a:lnTo>
                <a:lnTo>
                  <a:pt x="184816" y="5189073"/>
                </a:lnTo>
                <a:lnTo>
                  <a:pt x="183534" y="5189699"/>
                </a:lnTo>
                <a:cubicBezTo>
                  <a:pt x="179981" y="5190754"/>
                  <a:pt x="176085" y="5190869"/>
                  <a:pt x="171363" y="5189023"/>
                </a:cubicBezTo>
                <a:cubicBezTo>
                  <a:pt x="165797" y="5204157"/>
                  <a:pt x="163531" y="5192594"/>
                  <a:pt x="150096" y="5185813"/>
                </a:cubicBezTo>
                <a:lnTo>
                  <a:pt x="59253" y="5172817"/>
                </a:lnTo>
                <a:lnTo>
                  <a:pt x="52526" y="5170052"/>
                </a:lnTo>
                <a:lnTo>
                  <a:pt x="52188" y="5170183"/>
                </a:lnTo>
                <a:cubicBezTo>
                  <a:pt x="50293" y="5169980"/>
                  <a:pt x="47917" y="5169219"/>
                  <a:pt x="44687" y="5167637"/>
                </a:cubicBezTo>
                <a:lnTo>
                  <a:pt x="40261" y="5165012"/>
                </a:lnTo>
                <a:lnTo>
                  <a:pt x="27209" y="5159648"/>
                </a:lnTo>
                <a:lnTo>
                  <a:pt x="21368" y="5159036"/>
                </a:lnTo>
                <a:lnTo>
                  <a:pt x="0" y="5158850"/>
                </a:lnTo>
                <a:close/>
              </a:path>
            </a:pathLst>
          </a:custGeom>
        </p:spPr>
      </p:pic>
      <p:sp>
        <p:nvSpPr>
          <p:cNvPr id="2" name="Title 1">
            <a:extLst>
              <a:ext uri="{FF2B5EF4-FFF2-40B4-BE49-F238E27FC236}">
                <a16:creationId xmlns:a16="http://schemas.microsoft.com/office/drawing/2014/main" id="{9721505A-E359-FEBF-4FAA-E788084A2F30}"/>
              </a:ext>
            </a:extLst>
          </p:cNvPr>
          <p:cNvSpPr>
            <a:spLocks noGrp="1"/>
          </p:cNvSpPr>
          <p:nvPr>
            <p:ph type="title"/>
          </p:nvPr>
        </p:nvSpPr>
        <p:spPr>
          <a:xfrm>
            <a:off x="599818" y="5234320"/>
            <a:ext cx="6931319" cy="752217"/>
          </a:xfrm>
        </p:spPr>
        <p:txBody>
          <a:bodyPr vert="horz" lIns="91440" tIns="45720" rIns="91440" bIns="45720" rtlCol="0" anchor="b">
            <a:normAutofit/>
          </a:bodyPr>
          <a:lstStyle/>
          <a:p>
            <a:r>
              <a:rPr lang="en-US" sz="3600" kern="1200">
                <a:solidFill>
                  <a:schemeClr val="tx1">
                    <a:lumMod val="85000"/>
                    <a:lumOff val="15000"/>
                  </a:schemeClr>
                </a:solidFill>
                <a:latin typeface="+mj-lt"/>
                <a:ea typeface="+mj-ea"/>
                <a:cs typeface="+mj-cs"/>
              </a:rPr>
              <a:t>Data Architecture</a:t>
            </a:r>
          </a:p>
        </p:txBody>
      </p:sp>
      <p:pic>
        <p:nvPicPr>
          <p:cNvPr id="4" name="Picture 3" descr="A diagram of a company&#10;&#10;Description automatically generated">
            <a:extLst>
              <a:ext uri="{FF2B5EF4-FFF2-40B4-BE49-F238E27FC236}">
                <a16:creationId xmlns:a16="http://schemas.microsoft.com/office/drawing/2014/main" id="{435571C6-6A3F-F5ED-4E48-FAA4FB45182A}"/>
              </a:ext>
            </a:extLst>
          </p:cNvPr>
          <p:cNvPicPr>
            <a:picLocks noChangeAspect="1"/>
          </p:cNvPicPr>
          <p:nvPr/>
        </p:nvPicPr>
        <p:blipFill rotWithShape="1">
          <a:blip r:embed="rId3"/>
          <a:srcRect l="1005" r="1530" b="2"/>
          <a:stretch/>
        </p:blipFill>
        <p:spPr>
          <a:xfrm>
            <a:off x="-5388" y="10"/>
            <a:ext cx="6169518" cy="5158840"/>
          </a:xfrm>
          <a:custGeom>
            <a:avLst/>
            <a:gdLst/>
            <a:ahLst/>
            <a:cxnLst/>
            <a:rect l="l" t="t" r="r" b="b"/>
            <a:pathLst>
              <a:path w="6096000" h="5158850">
                <a:moveTo>
                  <a:pt x="0" y="0"/>
                </a:moveTo>
                <a:lnTo>
                  <a:pt x="6096000" y="0"/>
                </a:lnTo>
                <a:lnTo>
                  <a:pt x="6096000" y="5158850"/>
                </a:lnTo>
                <a:lnTo>
                  <a:pt x="5957305" y="5157644"/>
                </a:lnTo>
                <a:cubicBezTo>
                  <a:pt x="5920540" y="5151975"/>
                  <a:pt x="5887096" y="5153588"/>
                  <a:pt x="5857259" y="5143603"/>
                </a:cubicBezTo>
                <a:cubicBezTo>
                  <a:pt x="5843335" y="5146861"/>
                  <a:pt x="5830921" y="5147051"/>
                  <a:pt x="5821375" y="5137142"/>
                </a:cubicBezTo>
                <a:cubicBezTo>
                  <a:pt x="5786501" y="5134144"/>
                  <a:pt x="5775399" y="5144200"/>
                  <a:pt x="5755916" y="5131695"/>
                </a:cubicBezTo>
                <a:cubicBezTo>
                  <a:pt x="5732132" y="5146996"/>
                  <a:pt x="5732735" y="5139753"/>
                  <a:pt x="5725007" y="5132964"/>
                </a:cubicBezTo>
                <a:lnTo>
                  <a:pt x="5723810" y="5132374"/>
                </a:lnTo>
                <a:lnTo>
                  <a:pt x="5720531" y="5134578"/>
                </a:lnTo>
                <a:lnTo>
                  <a:pt x="5714795" y="5134902"/>
                </a:lnTo>
                <a:lnTo>
                  <a:pt x="5700142" y="5131655"/>
                </a:lnTo>
                <a:lnTo>
                  <a:pt x="5694799" y="5129754"/>
                </a:lnTo>
                <a:cubicBezTo>
                  <a:pt x="5691058" y="5128696"/>
                  <a:pt x="5688491" y="5128320"/>
                  <a:pt x="5686627" y="5128420"/>
                </a:cubicBezTo>
                <a:lnTo>
                  <a:pt x="5686371" y="5128603"/>
                </a:lnTo>
                <a:lnTo>
                  <a:pt x="5678819" y="5126929"/>
                </a:lnTo>
                <a:cubicBezTo>
                  <a:pt x="5666199" y="5123608"/>
                  <a:pt x="5654035" y="5119908"/>
                  <a:pt x="5642547" y="5116000"/>
                </a:cubicBezTo>
                <a:cubicBezTo>
                  <a:pt x="5629445" y="5126457"/>
                  <a:pt x="5588783" y="5104807"/>
                  <a:pt x="5587979" y="5128480"/>
                </a:cubicBezTo>
                <a:cubicBezTo>
                  <a:pt x="5572317" y="5123886"/>
                  <a:pt x="5564904" y="5112774"/>
                  <a:pt x="5566635" y="5128675"/>
                </a:cubicBezTo>
                <a:cubicBezTo>
                  <a:pt x="5561375" y="5127594"/>
                  <a:pt x="5557787" y="5128327"/>
                  <a:pt x="5554953" y="5129937"/>
                </a:cubicBezTo>
                <a:lnTo>
                  <a:pt x="5554039" y="5130763"/>
                </a:lnTo>
                <a:lnTo>
                  <a:pt x="5514254" y="5120517"/>
                </a:lnTo>
                <a:lnTo>
                  <a:pt x="5492156" y="5111382"/>
                </a:lnTo>
                <a:lnTo>
                  <a:pt x="5480446" y="5107855"/>
                </a:lnTo>
                <a:lnTo>
                  <a:pt x="5477744" y="5104402"/>
                </a:lnTo>
                <a:cubicBezTo>
                  <a:pt x="5474490" y="5102038"/>
                  <a:pt x="5469391" y="5100405"/>
                  <a:pt x="5460150" y="5100442"/>
                </a:cubicBezTo>
                <a:lnTo>
                  <a:pt x="5457901" y="5100914"/>
                </a:lnTo>
                <a:lnTo>
                  <a:pt x="5444243" y="5094201"/>
                </a:lnTo>
                <a:cubicBezTo>
                  <a:pt x="5439994" y="5091441"/>
                  <a:pt x="5436419" y="5088231"/>
                  <a:pt x="5433825" y="5084410"/>
                </a:cubicBezTo>
                <a:cubicBezTo>
                  <a:pt x="5379443" y="5093528"/>
                  <a:pt x="5336110" y="5069767"/>
                  <a:pt x="5280996" y="5063773"/>
                </a:cubicBezTo>
                <a:cubicBezTo>
                  <a:pt x="5250806" y="5055129"/>
                  <a:pt x="5168599" y="5059471"/>
                  <a:pt x="5161582" y="5030966"/>
                </a:cubicBezTo>
                <a:cubicBezTo>
                  <a:pt x="5121870" y="5022662"/>
                  <a:pt x="5095637" y="5020496"/>
                  <a:pt x="5042717" y="5013952"/>
                </a:cubicBezTo>
                <a:cubicBezTo>
                  <a:pt x="4991136" y="4983679"/>
                  <a:pt x="4902283" y="4990567"/>
                  <a:pt x="4840514" y="4970468"/>
                </a:cubicBezTo>
                <a:cubicBezTo>
                  <a:pt x="4799904" y="4987615"/>
                  <a:pt x="4824087" y="4969531"/>
                  <a:pt x="4786778" y="4967817"/>
                </a:cubicBezTo>
                <a:cubicBezTo>
                  <a:pt x="4801901" y="4948343"/>
                  <a:pt x="4739845" y="4972374"/>
                  <a:pt x="4743741" y="4948216"/>
                </a:cubicBezTo>
                <a:cubicBezTo>
                  <a:pt x="4736829" y="4948670"/>
                  <a:pt x="4730010" y="4949869"/>
                  <a:pt x="4723136" y="4951257"/>
                </a:cubicBezTo>
                <a:lnTo>
                  <a:pt x="4719535" y="4951970"/>
                </a:lnTo>
                <a:lnTo>
                  <a:pt x="4706143" y="4950704"/>
                </a:lnTo>
                <a:lnTo>
                  <a:pt x="4701098" y="4955500"/>
                </a:lnTo>
                <a:lnTo>
                  <a:pt x="4680034" y="4957289"/>
                </a:lnTo>
                <a:cubicBezTo>
                  <a:pt x="4672339" y="4957161"/>
                  <a:pt x="4664292" y="4956094"/>
                  <a:pt x="4655741" y="4953520"/>
                </a:cubicBezTo>
                <a:cubicBezTo>
                  <a:pt x="4636359" y="4940479"/>
                  <a:pt x="4599701" y="4946454"/>
                  <a:pt x="4569298" y="4940691"/>
                </a:cubicBezTo>
                <a:lnTo>
                  <a:pt x="4555978" y="4935439"/>
                </a:lnTo>
                <a:lnTo>
                  <a:pt x="4508950" y="4932725"/>
                </a:lnTo>
                <a:cubicBezTo>
                  <a:pt x="4495669" y="4931511"/>
                  <a:pt x="4482007" y="4929765"/>
                  <a:pt x="4467838" y="4927057"/>
                </a:cubicBezTo>
                <a:lnTo>
                  <a:pt x="4441949" y="4920349"/>
                </a:lnTo>
                <a:lnTo>
                  <a:pt x="4394719" y="4912853"/>
                </a:lnTo>
                <a:lnTo>
                  <a:pt x="4356810" y="4916186"/>
                </a:lnTo>
                <a:lnTo>
                  <a:pt x="4222145" y="4920166"/>
                </a:lnTo>
                <a:cubicBezTo>
                  <a:pt x="4202488" y="4924963"/>
                  <a:pt x="4184742" y="4944595"/>
                  <a:pt x="4160481" y="4934555"/>
                </a:cubicBezTo>
                <a:cubicBezTo>
                  <a:pt x="4165854" y="4945670"/>
                  <a:pt x="4131661" y="4931019"/>
                  <a:pt x="4124879" y="4940397"/>
                </a:cubicBezTo>
                <a:cubicBezTo>
                  <a:pt x="4120895" y="4948198"/>
                  <a:pt x="4109593" y="4945570"/>
                  <a:pt x="4100114" y="4947117"/>
                </a:cubicBezTo>
                <a:cubicBezTo>
                  <a:pt x="4091835" y="4954382"/>
                  <a:pt x="4045978" y="4954676"/>
                  <a:pt x="4030957" y="4950944"/>
                </a:cubicBezTo>
                <a:cubicBezTo>
                  <a:pt x="3989825" y="4935537"/>
                  <a:pt x="3946860" y="4963196"/>
                  <a:pt x="3913764" y="4951738"/>
                </a:cubicBezTo>
                <a:cubicBezTo>
                  <a:pt x="3904534" y="4951024"/>
                  <a:pt x="3896577" y="4951663"/>
                  <a:pt x="3889457" y="4953140"/>
                </a:cubicBezTo>
                <a:lnTo>
                  <a:pt x="3871115" y="4959252"/>
                </a:lnTo>
                <a:lnTo>
                  <a:pt x="3869086" y="4964946"/>
                </a:lnTo>
                <a:lnTo>
                  <a:pt x="3856124" y="4966504"/>
                </a:lnTo>
                <a:lnTo>
                  <a:pt x="3835967" y="4975175"/>
                </a:lnTo>
                <a:cubicBezTo>
                  <a:pt x="3826465" y="4950975"/>
                  <a:pt x="3782586" y="4987146"/>
                  <a:pt x="3785910" y="4965148"/>
                </a:cubicBezTo>
                <a:cubicBezTo>
                  <a:pt x="3750785" y="4971249"/>
                  <a:pt x="3699033" y="4952693"/>
                  <a:pt x="3671085" y="4977741"/>
                </a:cubicBezTo>
                <a:cubicBezTo>
                  <a:pt x="3621255" y="4982620"/>
                  <a:pt x="3562637" y="4994206"/>
                  <a:pt x="3486928" y="4994420"/>
                </a:cubicBezTo>
                <a:cubicBezTo>
                  <a:pt x="3446030" y="4994640"/>
                  <a:pt x="3343460" y="4976299"/>
                  <a:pt x="3280956" y="4975036"/>
                </a:cubicBezTo>
                <a:cubicBezTo>
                  <a:pt x="3227193" y="4980695"/>
                  <a:pt x="3256481" y="4973778"/>
                  <a:pt x="3211563" y="4993919"/>
                </a:cubicBezTo>
                <a:cubicBezTo>
                  <a:pt x="3207119" y="4990757"/>
                  <a:pt x="3170070" y="4988394"/>
                  <a:pt x="3164681" y="4986606"/>
                </a:cubicBezTo>
                <a:lnTo>
                  <a:pt x="3127171" y="4979411"/>
                </a:lnTo>
                <a:lnTo>
                  <a:pt x="3096889" y="4976795"/>
                </a:lnTo>
                <a:cubicBezTo>
                  <a:pt x="3088441" y="4978753"/>
                  <a:pt x="3082883" y="4978233"/>
                  <a:pt x="3078620" y="4976620"/>
                </a:cubicBezTo>
                <a:lnTo>
                  <a:pt x="3074275" y="4973840"/>
                </a:lnTo>
                <a:lnTo>
                  <a:pt x="3036436" y="4968613"/>
                </a:lnTo>
                <a:lnTo>
                  <a:pt x="3031995" y="4969990"/>
                </a:lnTo>
                <a:lnTo>
                  <a:pt x="2994028" y="4967956"/>
                </a:lnTo>
                <a:cubicBezTo>
                  <a:pt x="2992299" y="4970105"/>
                  <a:pt x="2989407" y="4971561"/>
                  <a:pt x="2984001" y="4971609"/>
                </a:cubicBezTo>
                <a:cubicBezTo>
                  <a:pt x="2994191" y="4986644"/>
                  <a:pt x="2981386" y="4977427"/>
                  <a:pt x="2964542" y="4976237"/>
                </a:cubicBezTo>
                <a:cubicBezTo>
                  <a:pt x="2976613" y="4999323"/>
                  <a:pt x="2927627" y="4986817"/>
                  <a:pt x="2921274" y="4999668"/>
                </a:cubicBezTo>
                <a:cubicBezTo>
                  <a:pt x="2908629" y="4998274"/>
                  <a:pt x="2895476" y="4997220"/>
                  <a:pt x="2882111" y="4996632"/>
                </a:cubicBezTo>
                <a:lnTo>
                  <a:pt x="2874282" y="4996582"/>
                </a:lnTo>
                <a:cubicBezTo>
                  <a:pt x="2874237" y="4996658"/>
                  <a:pt x="2874193" y="4996735"/>
                  <a:pt x="2874147" y="4996812"/>
                </a:cubicBezTo>
                <a:cubicBezTo>
                  <a:pt x="2872492" y="4997296"/>
                  <a:pt x="2869935" y="4997466"/>
                  <a:pt x="2865932" y="4997221"/>
                </a:cubicBezTo>
                <a:lnTo>
                  <a:pt x="2860008" y="4996489"/>
                </a:lnTo>
                <a:lnTo>
                  <a:pt x="2844819" y="4996392"/>
                </a:lnTo>
                <a:lnTo>
                  <a:pt x="2839735" y="4997900"/>
                </a:lnTo>
                <a:lnTo>
                  <a:pt x="2837922" y="5000718"/>
                </a:lnTo>
                <a:lnTo>
                  <a:pt x="2836507" y="5000394"/>
                </a:lnTo>
                <a:cubicBezTo>
                  <a:pt x="2825749" y="4995427"/>
                  <a:pt x="2822382" y="4988291"/>
                  <a:pt x="2808859" y="5008050"/>
                </a:cubicBezTo>
                <a:cubicBezTo>
                  <a:pt x="2784233" y="4999995"/>
                  <a:pt x="2779499" y="5012041"/>
                  <a:pt x="2745907" y="5016391"/>
                </a:cubicBezTo>
                <a:cubicBezTo>
                  <a:pt x="2731796" y="5008784"/>
                  <a:pt x="2720518" y="5011549"/>
                  <a:pt x="2709519" y="5017601"/>
                </a:cubicBezTo>
                <a:cubicBezTo>
                  <a:pt x="2676766" y="5014138"/>
                  <a:pt x="2646981" y="5022656"/>
                  <a:pt x="2610212" y="5024813"/>
                </a:cubicBezTo>
                <a:cubicBezTo>
                  <a:pt x="2570359" y="5014992"/>
                  <a:pt x="2550109" y="5032793"/>
                  <a:pt x="2510814" y="5035020"/>
                </a:cubicBezTo>
                <a:cubicBezTo>
                  <a:pt x="2476639" y="5017991"/>
                  <a:pt x="2482834" y="5049980"/>
                  <a:pt x="2462736" y="5056754"/>
                </a:cubicBezTo>
                <a:lnTo>
                  <a:pt x="2457050" y="5057379"/>
                </a:lnTo>
                <a:lnTo>
                  <a:pt x="2442184" y="5054901"/>
                </a:lnTo>
                <a:lnTo>
                  <a:pt x="2436703" y="5053277"/>
                </a:lnTo>
                <a:cubicBezTo>
                  <a:pt x="2432888" y="5052418"/>
                  <a:pt x="2430299" y="5052175"/>
                  <a:pt x="2428451" y="5052373"/>
                </a:cubicBezTo>
                <a:lnTo>
                  <a:pt x="2420551" y="5051292"/>
                </a:lnTo>
                <a:cubicBezTo>
                  <a:pt x="2407700" y="5048633"/>
                  <a:pt x="2395274" y="5045570"/>
                  <a:pt x="2383501" y="5042264"/>
                </a:cubicBezTo>
                <a:cubicBezTo>
                  <a:pt x="2362992" y="5043848"/>
                  <a:pt x="2317884" y="5059023"/>
                  <a:pt x="2297493" y="5060796"/>
                </a:cubicBezTo>
                <a:lnTo>
                  <a:pt x="2261156" y="5052905"/>
                </a:lnTo>
                <a:lnTo>
                  <a:pt x="2200581" y="5036274"/>
                </a:lnTo>
                <a:lnTo>
                  <a:pt x="2198380" y="5036861"/>
                </a:lnTo>
                <a:lnTo>
                  <a:pt x="2116066" y="5030866"/>
                </a:lnTo>
                <a:cubicBezTo>
                  <a:pt x="2111600" y="5028328"/>
                  <a:pt x="2059664" y="5017338"/>
                  <a:pt x="2056754" y="5013653"/>
                </a:cubicBezTo>
                <a:cubicBezTo>
                  <a:pt x="2003393" y="5025622"/>
                  <a:pt x="1998298" y="5020073"/>
                  <a:pt x="1942916" y="5016969"/>
                </a:cubicBezTo>
                <a:cubicBezTo>
                  <a:pt x="1882138" y="5005950"/>
                  <a:pt x="1836966" y="4987831"/>
                  <a:pt x="1796717" y="4981610"/>
                </a:cubicBezTo>
                <a:cubicBezTo>
                  <a:pt x="1724075" y="4970499"/>
                  <a:pt x="1636218" y="4947449"/>
                  <a:pt x="1583222" y="4942334"/>
                </a:cubicBezTo>
                <a:cubicBezTo>
                  <a:pt x="1544265" y="4961611"/>
                  <a:pt x="1556109" y="4938719"/>
                  <a:pt x="1518821" y="4938963"/>
                </a:cubicBezTo>
                <a:cubicBezTo>
                  <a:pt x="1497291" y="4936197"/>
                  <a:pt x="1483221" y="4927794"/>
                  <a:pt x="1471837" y="4925740"/>
                </a:cubicBezTo>
                <a:lnTo>
                  <a:pt x="1450515" y="4926642"/>
                </a:lnTo>
                <a:lnTo>
                  <a:pt x="1437078" y="4926078"/>
                </a:lnTo>
                <a:lnTo>
                  <a:pt x="1432462" y="4931139"/>
                </a:lnTo>
                <a:lnTo>
                  <a:pt x="1411645" y="4934032"/>
                </a:lnTo>
                <a:cubicBezTo>
                  <a:pt x="1384856" y="4931153"/>
                  <a:pt x="1306656" y="4918434"/>
                  <a:pt x="1271729" y="4913863"/>
                </a:cubicBezTo>
                <a:cubicBezTo>
                  <a:pt x="1258697" y="4907976"/>
                  <a:pt x="1213546" y="4901042"/>
                  <a:pt x="1202076" y="4906608"/>
                </a:cubicBezTo>
                <a:cubicBezTo>
                  <a:pt x="1192059" y="4906580"/>
                  <a:pt x="1182171" y="4902320"/>
                  <a:pt x="1174670" y="4909064"/>
                </a:cubicBezTo>
                <a:cubicBezTo>
                  <a:pt x="1163701" y="4916862"/>
                  <a:pt x="1136874" y="4897641"/>
                  <a:pt x="1137035" y="4908989"/>
                </a:cubicBezTo>
                <a:cubicBezTo>
                  <a:pt x="1117838" y="4895687"/>
                  <a:pt x="1091386" y="4911450"/>
                  <a:pt x="1069882" y="4912892"/>
                </a:cubicBezTo>
                <a:cubicBezTo>
                  <a:pt x="1055589" y="4900472"/>
                  <a:pt x="1024570" y="4915744"/>
                  <a:pt x="980935" y="4911119"/>
                </a:cubicBezTo>
                <a:cubicBezTo>
                  <a:pt x="947614" y="4906556"/>
                  <a:pt x="913224" y="4897403"/>
                  <a:pt x="869960" y="4885518"/>
                </a:cubicBezTo>
                <a:cubicBezTo>
                  <a:pt x="819114" y="4856727"/>
                  <a:pt x="768074" y="4850663"/>
                  <a:pt x="721345" y="4839806"/>
                </a:cubicBezTo>
                <a:cubicBezTo>
                  <a:pt x="667944" y="4829906"/>
                  <a:pt x="698286" y="4859338"/>
                  <a:pt x="635428" y="4830000"/>
                </a:cubicBezTo>
                <a:cubicBezTo>
                  <a:pt x="626286" y="4837571"/>
                  <a:pt x="617638" y="4836842"/>
                  <a:pt x="604106" y="4830842"/>
                </a:cubicBezTo>
                <a:cubicBezTo>
                  <a:pt x="583276" y="4833091"/>
                  <a:pt x="539859" y="4845979"/>
                  <a:pt x="510451" y="4843485"/>
                </a:cubicBezTo>
                <a:cubicBezTo>
                  <a:pt x="489781" y="4840800"/>
                  <a:pt x="443867" y="4818678"/>
                  <a:pt x="427656" y="4815877"/>
                </a:cubicBezTo>
                <a:cubicBezTo>
                  <a:pt x="424088" y="4817297"/>
                  <a:pt x="419580" y="4820561"/>
                  <a:pt x="413184" y="4826676"/>
                </a:cubicBezTo>
                <a:cubicBezTo>
                  <a:pt x="387673" y="4816699"/>
                  <a:pt x="379855" y="4828170"/>
                  <a:pt x="341772" y="4829671"/>
                </a:cubicBezTo>
                <a:cubicBezTo>
                  <a:pt x="327795" y="4821005"/>
                  <a:pt x="314729" y="4822794"/>
                  <a:pt x="301266" y="4827842"/>
                </a:cubicBezTo>
                <a:cubicBezTo>
                  <a:pt x="265781" y="4821714"/>
                  <a:pt x="231017" y="4827635"/>
                  <a:pt x="189886" y="4826710"/>
                </a:cubicBezTo>
                <a:cubicBezTo>
                  <a:pt x="147910" y="4813727"/>
                  <a:pt x="121702" y="4829584"/>
                  <a:pt x="77762" y="4828518"/>
                </a:cubicBezTo>
                <a:cubicBezTo>
                  <a:pt x="38733" y="4806108"/>
                  <a:pt x="44308" y="4851138"/>
                  <a:pt x="8164" y="4846203"/>
                </a:cubicBezTo>
                <a:lnTo>
                  <a:pt x="0" y="4843648"/>
                </a:lnTo>
                <a:lnTo>
                  <a:pt x="0" y="4080681"/>
                </a:lnTo>
                <a:close/>
              </a:path>
            </a:pathLst>
          </a:custGeom>
        </p:spPr>
      </p:pic>
    </p:spTree>
    <p:extLst>
      <p:ext uri="{BB962C8B-B14F-4D97-AF65-F5344CB8AC3E}">
        <p14:creationId xmlns:p14="http://schemas.microsoft.com/office/powerpoint/2010/main" val="1057117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12B3290A-D3BF-4B87-B55B-FD9A98B497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45" name="Rectangle 44">
              <a:extLst>
                <a:ext uri="{FF2B5EF4-FFF2-40B4-BE49-F238E27FC236}">
                  <a16:creationId xmlns:a16="http://schemas.microsoft.com/office/drawing/2014/main" id="{033A715A-0686-440A-8F40-441B42A66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4761657F-19F2-425B-B7E9-0118CD13C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E27B6634-79D3-4EDD-A77A-1065D6F3A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23DDA6C-2D01-209C-82DF-10113F6D4599}"/>
              </a:ext>
            </a:extLst>
          </p:cNvPr>
          <p:cNvSpPr>
            <a:spLocks noGrp="1"/>
          </p:cNvSpPr>
          <p:nvPr>
            <p:ph type="title"/>
          </p:nvPr>
        </p:nvSpPr>
        <p:spPr>
          <a:xfrm>
            <a:off x="1371598" y="319314"/>
            <a:ext cx="9477377" cy="1030515"/>
          </a:xfrm>
        </p:spPr>
        <p:txBody>
          <a:bodyPr vert="horz" lIns="91440" tIns="45720" rIns="91440" bIns="45720" rtlCol="0" anchor="ctr">
            <a:normAutofit/>
          </a:bodyPr>
          <a:lstStyle/>
          <a:p>
            <a:r>
              <a:rPr lang="en-US" sz="4000" dirty="0">
                <a:solidFill>
                  <a:srgbClr val="FFFFFF"/>
                </a:solidFill>
              </a:rPr>
              <a:t>Results – Monte Carlo Simulation</a:t>
            </a:r>
          </a:p>
        </p:txBody>
      </p:sp>
      <p:pic>
        <p:nvPicPr>
          <p:cNvPr id="5" name="Picture 4" descr="A graph of different colored lines&#10;&#10;Description automatically generated">
            <a:extLst>
              <a:ext uri="{FF2B5EF4-FFF2-40B4-BE49-F238E27FC236}">
                <a16:creationId xmlns:a16="http://schemas.microsoft.com/office/drawing/2014/main" id="{9177B17E-1CF3-AA32-EFAA-0E321B274010}"/>
              </a:ext>
            </a:extLst>
          </p:cNvPr>
          <p:cNvPicPr>
            <a:picLocks noChangeAspect="1"/>
          </p:cNvPicPr>
          <p:nvPr/>
        </p:nvPicPr>
        <p:blipFill>
          <a:blip r:embed="rId2"/>
          <a:stretch>
            <a:fillRect/>
          </a:stretch>
        </p:blipFill>
        <p:spPr>
          <a:xfrm>
            <a:off x="1010590" y="2225649"/>
            <a:ext cx="4524663" cy="2751229"/>
          </a:xfrm>
          <a:prstGeom prst="rect">
            <a:avLst/>
          </a:prstGeom>
        </p:spPr>
      </p:pic>
      <p:pic>
        <p:nvPicPr>
          <p:cNvPr id="4" name="Content Placeholder 3" descr="A graph of different colored lines&#10;&#10;Description automatically generated">
            <a:extLst>
              <a:ext uri="{FF2B5EF4-FFF2-40B4-BE49-F238E27FC236}">
                <a16:creationId xmlns:a16="http://schemas.microsoft.com/office/drawing/2014/main" id="{D5B93ABE-F54E-3DB0-843A-96761B4B9E50}"/>
              </a:ext>
            </a:extLst>
          </p:cNvPr>
          <p:cNvPicPr>
            <a:picLocks noGrp="1" noChangeAspect="1"/>
          </p:cNvPicPr>
          <p:nvPr>
            <p:ph idx="1"/>
          </p:nvPr>
        </p:nvPicPr>
        <p:blipFill>
          <a:blip r:embed="rId3"/>
          <a:stretch>
            <a:fillRect/>
          </a:stretch>
        </p:blipFill>
        <p:spPr>
          <a:xfrm>
            <a:off x="5979347" y="2328208"/>
            <a:ext cx="4600354" cy="2541695"/>
          </a:xfrm>
          <a:prstGeom prst="rect">
            <a:avLst/>
          </a:prstGeom>
        </p:spPr>
      </p:pic>
      <p:sp>
        <p:nvSpPr>
          <p:cNvPr id="6" name="TextBox 5">
            <a:extLst>
              <a:ext uri="{FF2B5EF4-FFF2-40B4-BE49-F238E27FC236}">
                <a16:creationId xmlns:a16="http://schemas.microsoft.com/office/drawing/2014/main" id="{AF4A42A9-E087-71D9-D997-1B4F5B929CE4}"/>
              </a:ext>
            </a:extLst>
          </p:cNvPr>
          <p:cNvSpPr txBox="1"/>
          <p:nvPr/>
        </p:nvSpPr>
        <p:spPr>
          <a:xfrm>
            <a:off x="1371598" y="5070346"/>
            <a:ext cx="9496427" cy="1385266"/>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a:t>Parameters Used : </a:t>
            </a:r>
          </a:p>
          <a:p>
            <a:pPr marL="285750" indent="-228600">
              <a:lnSpc>
                <a:spcPct val="90000"/>
              </a:lnSpc>
              <a:spcAft>
                <a:spcPts val="600"/>
              </a:spcAft>
              <a:buFont typeface="Arial" panose="020B0604020202020204" pitchFamily="34" charset="0"/>
              <a:buChar char="•"/>
            </a:pPr>
            <a:r>
              <a:rPr lang="en-US" sz="2000"/>
              <a:t>Simulations: 4000 to 9000                                - Starting Price: Last Day Close Price</a:t>
            </a:r>
          </a:p>
          <a:p>
            <a:pPr marL="285750" indent="-228600">
              <a:lnSpc>
                <a:spcPct val="90000"/>
              </a:lnSpc>
              <a:spcAft>
                <a:spcPts val="600"/>
              </a:spcAft>
              <a:buFont typeface="Arial" panose="020B0604020202020204" pitchFamily="34" charset="0"/>
              <a:buChar char="•"/>
            </a:pPr>
            <a:r>
              <a:rPr lang="en-US" sz="2000"/>
              <a:t>Number of days: 100 days.                               - Mean,S.D. : Daily returns Max used</a:t>
            </a:r>
          </a:p>
        </p:txBody>
      </p:sp>
    </p:spTree>
    <p:extLst>
      <p:ext uri="{BB962C8B-B14F-4D97-AF65-F5344CB8AC3E}">
        <p14:creationId xmlns:p14="http://schemas.microsoft.com/office/powerpoint/2010/main" val="492140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DB6FD-ACC4-E06D-E77C-67CE5DEB4C82}"/>
              </a:ext>
            </a:extLst>
          </p:cNvPr>
          <p:cNvSpPr>
            <a:spLocks noGrp="1"/>
          </p:cNvSpPr>
          <p:nvPr>
            <p:ph type="title"/>
          </p:nvPr>
        </p:nvSpPr>
        <p:spPr/>
        <p:txBody>
          <a:bodyPr/>
          <a:lstStyle/>
          <a:p>
            <a:r>
              <a:rPr lang="en-US" dirty="0">
                <a:ea typeface="Calibri Light"/>
                <a:cs typeface="Calibri Light"/>
              </a:rPr>
              <a:t>R code - ASML</a:t>
            </a:r>
          </a:p>
        </p:txBody>
      </p:sp>
      <p:pic>
        <p:nvPicPr>
          <p:cNvPr id="4" name="Content Placeholder 3" descr="A screenshot of a computer program&#10;&#10;Description automatically generated">
            <a:extLst>
              <a:ext uri="{FF2B5EF4-FFF2-40B4-BE49-F238E27FC236}">
                <a16:creationId xmlns:a16="http://schemas.microsoft.com/office/drawing/2014/main" id="{A4BA300C-0E03-98AE-DAD3-DA7FC3BC8313}"/>
              </a:ext>
            </a:extLst>
          </p:cNvPr>
          <p:cNvPicPr>
            <a:picLocks noGrp="1" noChangeAspect="1"/>
          </p:cNvPicPr>
          <p:nvPr>
            <p:ph idx="1"/>
          </p:nvPr>
        </p:nvPicPr>
        <p:blipFill>
          <a:blip r:embed="rId2"/>
          <a:stretch>
            <a:fillRect/>
          </a:stretch>
        </p:blipFill>
        <p:spPr>
          <a:xfrm>
            <a:off x="6524447" y="2021273"/>
            <a:ext cx="5671594" cy="3084771"/>
          </a:xfrm>
        </p:spPr>
      </p:pic>
      <p:pic>
        <p:nvPicPr>
          <p:cNvPr id="5" name="Picture 4" descr="A screen shot of a graph&#10;&#10;Description automatically generated">
            <a:extLst>
              <a:ext uri="{FF2B5EF4-FFF2-40B4-BE49-F238E27FC236}">
                <a16:creationId xmlns:a16="http://schemas.microsoft.com/office/drawing/2014/main" id="{9C2BFEB3-88BF-75CB-B143-C3639BA77272}"/>
              </a:ext>
            </a:extLst>
          </p:cNvPr>
          <p:cNvPicPr>
            <a:picLocks noChangeAspect="1"/>
          </p:cNvPicPr>
          <p:nvPr/>
        </p:nvPicPr>
        <p:blipFill>
          <a:blip r:embed="rId3"/>
          <a:stretch>
            <a:fillRect/>
          </a:stretch>
        </p:blipFill>
        <p:spPr>
          <a:xfrm>
            <a:off x="759941" y="1447671"/>
            <a:ext cx="5266037" cy="4477523"/>
          </a:xfrm>
          <a:prstGeom prst="rect">
            <a:avLst/>
          </a:prstGeom>
        </p:spPr>
      </p:pic>
    </p:spTree>
    <p:extLst>
      <p:ext uri="{BB962C8B-B14F-4D97-AF65-F5344CB8AC3E}">
        <p14:creationId xmlns:p14="http://schemas.microsoft.com/office/powerpoint/2010/main" val="1240110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3E79B-A349-C5B0-D718-8234EA26D63E}"/>
              </a:ext>
            </a:extLst>
          </p:cNvPr>
          <p:cNvSpPr>
            <a:spLocks noGrp="1"/>
          </p:cNvSpPr>
          <p:nvPr>
            <p:ph type="title"/>
          </p:nvPr>
        </p:nvSpPr>
        <p:spPr/>
        <p:txBody>
          <a:bodyPr>
            <a:normAutofit/>
          </a:bodyPr>
          <a:lstStyle/>
          <a:p>
            <a:r>
              <a:rPr lang="en-US" dirty="0">
                <a:ea typeface="Calibri Light"/>
                <a:cs typeface="Calibri Light"/>
              </a:rPr>
              <a:t>R Code - NVDA</a:t>
            </a:r>
          </a:p>
        </p:txBody>
      </p:sp>
      <p:pic>
        <p:nvPicPr>
          <p:cNvPr id="4" name="Content Placeholder 3" descr="A screenshot of a computer program&#10;&#10;Description automatically generated">
            <a:extLst>
              <a:ext uri="{FF2B5EF4-FFF2-40B4-BE49-F238E27FC236}">
                <a16:creationId xmlns:a16="http://schemas.microsoft.com/office/drawing/2014/main" id="{75805D8F-BA12-A5DA-083D-DDD47AA49A04}"/>
              </a:ext>
            </a:extLst>
          </p:cNvPr>
          <p:cNvPicPr>
            <a:picLocks noGrp="1" noChangeAspect="1"/>
          </p:cNvPicPr>
          <p:nvPr>
            <p:ph idx="1"/>
          </p:nvPr>
        </p:nvPicPr>
        <p:blipFill>
          <a:blip r:embed="rId2"/>
          <a:stretch>
            <a:fillRect/>
          </a:stretch>
        </p:blipFill>
        <p:spPr>
          <a:xfrm>
            <a:off x="6366187" y="2041868"/>
            <a:ext cx="5658600" cy="2950906"/>
          </a:xfrm>
        </p:spPr>
      </p:pic>
      <p:pic>
        <p:nvPicPr>
          <p:cNvPr id="5" name="Picture 4" descr="A screenshot of a graph&#10;&#10;Description automatically generated">
            <a:extLst>
              <a:ext uri="{FF2B5EF4-FFF2-40B4-BE49-F238E27FC236}">
                <a16:creationId xmlns:a16="http://schemas.microsoft.com/office/drawing/2014/main" id="{9F9882E1-7F7A-27DC-2F8C-2416417B7144}"/>
              </a:ext>
            </a:extLst>
          </p:cNvPr>
          <p:cNvPicPr>
            <a:picLocks noChangeAspect="1"/>
          </p:cNvPicPr>
          <p:nvPr/>
        </p:nvPicPr>
        <p:blipFill>
          <a:blip r:embed="rId3"/>
          <a:stretch>
            <a:fillRect/>
          </a:stretch>
        </p:blipFill>
        <p:spPr>
          <a:xfrm>
            <a:off x="832022" y="1466564"/>
            <a:ext cx="5348416" cy="4728061"/>
          </a:xfrm>
          <a:prstGeom prst="rect">
            <a:avLst/>
          </a:prstGeom>
        </p:spPr>
      </p:pic>
    </p:spTree>
    <p:extLst>
      <p:ext uri="{BB962C8B-B14F-4D97-AF65-F5344CB8AC3E}">
        <p14:creationId xmlns:p14="http://schemas.microsoft.com/office/powerpoint/2010/main" val="38315296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C9E201255E5BA4498289AF8C75BFAF6" ma:contentTypeVersion="6" ma:contentTypeDescription="Create a new document." ma:contentTypeScope="" ma:versionID="75fe19ddf5a513a2f88af99b0c24feef">
  <xsd:schema xmlns:xsd="http://www.w3.org/2001/XMLSchema" xmlns:xs="http://www.w3.org/2001/XMLSchema" xmlns:p="http://schemas.microsoft.com/office/2006/metadata/properties" xmlns:ns2="d428d9a2-cb22-4821-96d9-e61bc4a525e9" xmlns:ns3="bac2b093-fb6f-4039-8a19-bf5dff9632a2" targetNamespace="http://schemas.microsoft.com/office/2006/metadata/properties" ma:root="true" ma:fieldsID="886f43ca15c6da0d4f7a085ca9854473" ns2:_="" ns3:_="">
    <xsd:import namespace="d428d9a2-cb22-4821-96d9-e61bc4a525e9"/>
    <xsd:import namespace="bac2b093-fb6f-4039-8a19-bf5dff9632a2"/>
    <xsd:element name="properties">
      <xsd:complexType>
        <xsd:sequence>
          <xsd:element name="documentManagement">
            <xsd:complexType>
              <xsd:all>
                <xsd:element ref="ns2:MediaServiceMetadata" minOccurs="0"/>
                <xsd:element ref="ns2:MediaServiceSearchProperties" minOccurs="0"/>
                <xsd:element ref="ns2:MediaServiceObjectDetectorVersions"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428d9a2-cb22-4821-96d9-e61bc4a525e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SearchProperties" ma:index="9" nillable="true" ma:displayName="MediaServiceSearchProperties" ma:hidden="true" ma:internalName="MediaServiceSearchProperties"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FastMetadata" ma:index="11"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ac2b093-fb6f-4039-8a19-bf5dff9632a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B1D80E4-900B-431E-9584-EF57693A37FD}">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D5A85D0-CE19-4B45-A30B-5A4F61B241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428d9a2-cb22-4821-96d9-e61bc4a525e9"/>
    <ds:schemaRef ds:uri="bac2b093-fb6f-4039-8a19-bf5dff9632a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D2310CB-BF67-4621-8BA1-551B54918E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Monte Carlo Simulation </vt:lpstr>
      <vt:lpstr>Market Research?</vt:lpstr>
      <vt:lpstr>Why Monte Carlo?</vt:lpstr>
      <vt:lpstr>Proposed Research Questions</vt:lpstr>
      <vt:lpstr>Mathematical Framework &amp; Motivation</vt:lpstr>
      <vt:lpstr>Data Architecture</vt:lpstr>
      <vt:lpstr>Results – Monte Carlo Simulation</vt:lpstr>
      <vt:lpstr>R code - ASML</vt:lpstr>
      <vt:lpstr>R Code - NVDA</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150</cp:revision>
  <dcterms:created xsi:type="dcterms:W3CDTF">2023-09-30T02:19:31Z</dcterms:created>
  <dcterms:modified xsi:type="dcterms:W3CDTF">2023-10-03T20:11:37Z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0x010100BC9E201255E5BA4498289AF8C75BFAF6</vt:lpwstr>
  </property>
</Properties>
</file>

<file path=docProps/thumbnail.jpeg>
</file>